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4c9bc9ebc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4c9bc9eb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4c9bc9eb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4c9bc9eb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4c9bc9eb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4c9bc9e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4c9bc9eb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4c9bc9eb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4c9bc9ebc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4c9bc9e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4c9bc9ebc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4c9bc9eb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4c9bc9ebc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4c9bc9e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4c9bc9eb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4c9bc9eb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4c9bc9ebc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4c9bc9eb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geeksforgeeks.org/stack-set-2-infix-to-postfix/" TargetMode="External"/><Relationship Id="rId4" Type="http://schemas.openxmlformats.org/officeDocument/2006/relationships/hyperlink" Target="https://www.javatpoint.com/postfix-notation" TargetMode="External"/><Relationship Id="rId5" Type="http://schemas.openxmlformats.org/officeDocument/2006/relationships/hyperlink" Target="http://web.cecs.pdx.edu/~harry/compilers/slides/IntroPart2.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Compiler Design - Mini Project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Infix to Postfix conversion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											B1000109117</a:t>
            </a:r>
            <a:endParaRPr sz="2400"/>
          </a:p>
          <a:p>
            <a:pPr indent="0" lvl="0" marL="0" rtl="0" algn="l">
              <a:spcBef>
                <a:spcPts val="0"/>
              </a:spcBef>
              <a:spcAft>
                <a:spcPts val="0"/>
              </a:spcAft>
              <a:buNone/>
            </a:pPr>
            <a:r>
              <a:rPr lang="en" sz="2400"/>
              <a:t>											RA1911003010109</a:t>
            </a:r>
            <a:endParaRPr sz="2400"/>
          </a:p>
          <a:p>
            <a:pPr indent="0" lvl="0" marL="0" rtl="0" algn="l">
              <a:spcBef>
                <a:spcPts val="0"/>
              </a:spcBef>
              <a:spcAft>
                <a:spcPts val="0"/>
              </a:spcAft>
              <a:buNone/>
            </a:pPr>
            <a:r>
              <a:rPr lang="en" sz="2400"/>
              <a:t>											RA1911003010117</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24" name="Google Shape;124;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highlight>
                  <a:srgbClr val="FFFFFF"/>
                </a:highlight>
                <a:latin typeface="Calibri"/>
                <a:ea typeface="Calibri"/>
                <a:cs typeface="Calibri"/>
                <a:sym typeface="Calibri"/>
              </a:rPr>
              <a:t>Infix expressions are what we humans use to solve problems normally. However, computers require a stack to solve expressions.I also learned why intermediate codes are important when designing a compiler. In this project, I studied a detailed view of infix and postfix notation along with the simplest technique to convert infix to postfix notation using the stack data structure. </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30" name="Google Shape;130;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914400" rtl="0" algn="l">
              <a:spcBef>
                <a:spcPts val="0"/>
              </a:spcBef>
              <a:spcAft>
                <a:spcPts val="0"/>
              </a:spcAft>
              <a:buClr>
                <a:srgbClr val="000000"/>
              </a:buClr>
              <a:buSzPts val="1300"/>
              <a:buAutoNum type="arabicPeriod"/>
            </a:pPr>
            <a:r>
              <a:rPr lang="en" sz="1300" u="sng">
                <a:solidFill>
                  <a:srgbClr val="1155CC"/>
                </a:solidFill>
                <a:highlight>
                  <a:srgbClr val="FFFFFF"/>
                </a:highlight>
                <a:hlinkClick r:id="rId3">
                  <a:extLst>
                    <a:ext uri="{A12FA001-AC4F-418D-AE19-62706E023703}">
                      <ahyp:hlinkClr val="tx"/>
                    </a:ext>
                  </a:extLst>
                </a:hlinkClick>
              </a:rPr>
              <a:t>https://www.geeksforgeeks.org/stack-set-2-infix-to-postfix/</a:t>
            </a:r>
            <a:endParaRPr sz="1300">
              <a:solidFill>
                <a:srgbClr val="000000"/>
              </a:solidFill>
              <a:highlight>
                <a:srgbClr val="FFFFFF"/>
              </a:highlight>
            </a:endParaRPr>
          </a:p>
          <a:p>
            <a:pPr indent="-311150" lvl="0" marL="914400" rtl="0" algn="l">
              <a:spcBef>
                <a:spcPts val="0"/>
              </a:spcBef>
              <a:spcAft>
                <a:spcPts val="0"/>
              </a:spcAft>
              <a:buClr>
                <a:srgbClr val="000000"/>
              </a:buClr>
              <a:buSzPts val="1300"/>
              <a:buAutoNum type="arabicPeriod"/>
            </a:pPr>
            <a:r>
              <a:rPr lang="en" sz="1300" u="sng">
                <a:solidFill>
                  <a:srgbClr val="1155CC"/>
                </a:solidFill>
                <a:highlight>
                  <a:srgbClr val="FFFFFF"/>
                </a:highlight>
                <a:hlinkClick r:id="rId4">
                  <a:extLst>
                    <a:ext uri="{A12FA001-AC4F-418D-AE19-62706E023703}">
                      <ahyp:hlinkClr val="tx"/>
                    </a:ext>
                  </a:extLst>
                </a:hlinkClick>
              </a:rPr>
              <a:t>https://www.javatpoint.com/postfix-notation</a:t>
            </a:r>
            <a:endParaRPr sz="1300">
              <a:solidFill>
                <a:srgbClr val="000000"/>
              </a:solidFill>
              <a:highlight>
                <a:srgbClr val="FFFFFF"/>
              </a:highlight>
            </a:endParaRPr>
          </a:p>
          <a:p>
            <a:pPr indent="-311150" lvl="0" marL="914400" rtl="0" algn="l">
              <a:spcBef>
                <a:spcPts val="0"/>
              </a:spcBef>
              <a:spcAft>
                <a:spcPts val="0"/>
              </a:spcAft>
              <a:buClr>
                <a:srgbClr val="000000"/>
              </a:buClr>
              <a:buSzPts val="1300"/>
              <a:buAutoNum type="arabicPeriod"/>
            </a:pPr>
            <a:r>
              <a:rPr lang="en" sz="1300" u="sng">
                <a:solidFill>
                  <a:srgbClr val="1155CC"/>
                </a:solidFill>
                <a:highlight>
                  <a:srgbClr val="FFFFFF"/>
                </a:highlight>
                <a:hlinkClick r:id="rId5">
                  <a:extLst>
                    <a:ext uri="{A12FA001-AC4F-418D-AE19-62706E023703}">
                      <ahyp:hlinkClr val="tx"/>
                    </a:ext>
                  </a:extLst>
                </a:hlinkClick>
              </a:rPr>
              <a:t>http://web.cecs.pdx.edu/~harry/compilers/slides/IntroPart2.pdf</a:t>
            </a:r>
            <a:endParaRPr sz="1300">
              <a:solidFill>
                <a:srgbClr val="000000"/>
              </a:solidFill>
              <a:highlight>
                <a:srgbClr val="FFFFFF"/>
              </a:highlight>
            </a:endParaRPr>
          </a:p>
          <a:p>
            <a:pPr indent="0" lvl="0" marL="0" rtl="0" algn="l">
              <a:spcBef>
                <a:spcPts val="0"/>
              </a:spcBef>
              <a:spcAft>
                <a:spcPts val="0"/>
              </a:spcAft>
              <a:buNone/>
            </a:pPr>
            <a:r>
              <a:t/>
            </a:r>
            <a:endParaRPr sz="14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36" name="Google Shape;136;p2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37" name="Google Shape;137;p24"/>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Calibri"/>
              <a:buChar char="●"/>
            </a:pPr>
            <a:r>
              <a:rPr lang="en" sz="1400">
                <a:solidFill>
                  <a:srgbClr val="000000"/>
                </a:solidFill>
                <a:highlight>
                  <a:srgbClr val="FFFFFF"/>
                </a:highlight>
                <a:latin typeface="Arial"/>
                <a:ea typeface="Arial"/>
                <a:cs typeface="Arial"/>
                <a:sym typeface="Arial"/>
              </a:rPr>
              <a:t>In the analysis-synthesis model of a compiler, the front end of a compiler translates a source program into an independent intermediate code, then the back end of the compiler uses this intermediate code to generate the target code (which can be understood by the machine).</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There are several benefits  of using machine independent intermediate code.</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highlight>
                  <a:srgbClr val="FFFFFF"/>
                </a:highlight>
                <a:latin typeface="Arial"/>
                <a:ea typeface="Arial"/>
                <a:cs typeface="Arial"/>
                <a:sym typeface="Arial"/>
              </a:rPr>
              <a:t>Postfix is one such intermediate code representation</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Calibri"/>
              <a:buChar char="●"/>
            </a:pPr>
            <a:r>
              <a:rPr lang="en" sz="1400">
                <a:solidFill>
                  <a:srgbClr val="000000"/>
                </a:solidFill>
                <a:highlight>
                  <a:srgbClr val="FFFFFF"/>
                </a:highlight>
                <a:latin typeface="Arial"/>
                <a:ea typeface="Arial"/>
                <a:cs typeface="Arial"/>
                <a:sym typeface="Arial"/>
              </a:rPr>
              <a:t>Infix expressions are readable and solvable by humans. </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Calibri"/>
              <a:buChar char="●"/>
            </a:pPr>
            <a:r>
              <a:rPr lang="en" sz="1400">
                <a:solidFill>
                  <a:srgbClr val="000000"/>
                </a:solidFill>
                <a:highlight>
                  <a:srgbClr val="FFFFFF"/>
                </a:highlight>
                <a:latin typeface="Arial"/>
                <a:ea typeface="Arial"/>
                <a:cs typeface="Arial"/>
                <a:sym typeface="Arial"/>
              </a:rPr>
              <a:t>We can easily distinguish the order of operators, and also can use the parenthesis to solve that part first during solving mathematical expressions. </a:t>
            </a:r>
            <a:endParaRPr sz="14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Calibri"/>
              <a:buChar char="●"/>
            </a:pPr>
            <a:r>
              <a:rPr lang="en" sz="1400">
                <a:solidFill>
                  <a:srgbClr val="000000"/>
                </a:solidFill>
                <a:highlight>
                  <a:srgbClr val="FFFFFF"/>
                </a:highlight>
                <a:latin typeface="Arial"/>
                <a:ea typeface="Arial"/>
                <a:cs typeface="Arial"/>
                <a:sym typeface="Arial"/>
              </a:rPr>
              <a:t>The computer cannot differentiate the operators and parenthesis easily, that’s why postfix conversion is needed.</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lang="en" sz="1200">
                <a:solidFill>
                  <a:srgbClr val="000000"/>
                </a:solidFill>
                <a:highlight>
                  <a:srgbClr val="FFFFFF"/>
                </a:highlight>
                <a:latin typeface="Arial"/>
                <a:ea typeface="Arial"/>
                <a:cs typeface="Arial"/>
                <a:sym typeface="Arial"/>
              </a:rPr>
              <a:t>Infix expressions are readable and solvable by humans. </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Char char="●"/>
            </a:pPr>
            <a:r>
              <a:rPr lang="en" sz="1200">
                <a:solidFill>
                  <a:srgbClr val="000000"/>
                </a:solidFill>
                <a:highlight>
                  <a:srgbClr val="FFFFFF"/>
                </a:highlight>
                <a:latin typeface="Arial"/>
                <a:ea typeface="Arial"/>
                <a:cs typeface="Arial"/>
                <a:sym typeface="Arial"/>
              </a:rPr>
              <a:t>We can easily distinguish the order of operators, and also can use the parenthesis to solve that part first during solving mathematical expressions. </a:t>
            </a:r>
            <a:endParaRPr sz="1200">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Clr>
                <a:srgbClr val="333333"/>
              </a:buClr>
              <a:buSzPts val="1200"/>
              <a:buChar char="●"/>
            </a:pPr>
            <a:r>
              <a:rPr lang="en" sz="1200">
                <a:solidFill>
                  <a:srgbClr val="000000"/>
                </a:solidFill>
                <a:highlight>
                  <a:srgbClr val="FFFFFF"/>
                </a:highlight>
                <a:latin typeface="Arial"/>
                <a:ea typeface="Arial"/>
                <a:cs typeface="Arial"/>
                <a:sym typeface="Arial"/>
              </a:rPr>
              <a:t>The computer cannot differentiate the operators and parenthesis easily, that’s why postfix conversion is needed.</a:t>
            </a:r>
            <a:endParaRPr sz="1200">
              <a:solidFill>
                <a:srgbClr val="000000"/>
              </a:solidFill>
              <a:highlight>
                <a:srgbClr val="FFFFFF"/>
              </a:highlight>
              <a:latin typeface="Arial"/>
              <a:ea typeface="Arial"/>
              <a:cs typeface="Arial"/>
              <a:sym typeface="Arial"/>
            </a:endParaRPr>
          </a:p>
          <a:p>
            <a:pPr indent="-304800" lvl="0" marL="457200" rtl="0" algn="l">
              <a:lnSpc>
                <a:spcPct val="156250"/>
              </a:lnSpc>
              <a:spcBef>
                <a:spcPts val="0"/>
              </a:spcBef>
              <a:spcAft>
                <a:spcPts val="0"/>
              </a:spcAft>
              <a:buClr>
                <a:srgbClr val="000000"/>
              </a:buClr>
              <a:buSzPts val="1200"/>
              <a:buChar char="●"/>
            </a:pPr>
            <a:r>
              <a:rPr lang="en" sz="1200">
                <a:solidFill>
                  <a:srgbClr val="000000"/>
                </a:solidFill>
              </a:rPr>
              <a:t>Postfix notation is the useful form of intermediate code if the given language is expressions.</a:t>
            </a:r>
            <a:endParaRPr sz="1200">
              <a:solidFill>
                <a:srgbClr val="000000"/>
              </a:solidFill>
            </a:endParaRPr>
          </a:p>
          <a:p>
            <a:pPr indent="-304800" lvl="0" marL="457200" rtl="0" algn="l">
              <a:lnSpc>
                <a:spcPct val="156250"/>
              </a:lnSpc>
              <a:spcBef>
                <a:spcPts val="0"/>
              </a:spcBef>
              <a:spcAft>
                <a:spcPts val="0"/>
              </a:spcAft>
              <a:buClr>
                <a:srgbClr val="000000"/>
              </a:buClr>
              <a:buSzPts val="1200"/>
              <a:buChar char="●"/>
            </a:pPr>
            <a:r>
              <a:rPr lang="en" sz="1200">
                <a:solidFill>
                  <a:srgbClr val="000000"/>
                </a:solidFill>
              </a:rPr>
              <a:t>Postfix notation is also called 'suffix notation' and 'reverse polish'.</a:t>
            </a:r>
            <a:endParaRPr sz="1200">
              <a:solidFill>
                <a:srgbClr val="000000"/>
              </a:solidFill>
            </a:endParaRPr>
          </a:p>
          <a:p>
            <a:pPr indent="-304800" lvl="0" marL="457200" rtl="0" algn="l">
              <a:lnSpc>
                <a:spcPct val="156250"/>
              </a:lnSpc>
              <a:spcBef>
                <a:spcPts val="0"/>
              </a:spcBef>
              <a:spcAft>
                <a:spcPts val="0"/>
              </a:spcAft>
              <a:buClr>
                <a:srgbClr val="000000"/>
              </a:buClr>
              <a:buSzPts val="1200"/>
              <a:buChar char="●"/>
            </a:pPr>
            <a:r>
              <a:rPr lang="en" sz="1200">
                <a:solidFill>
                  <a:srgbClr val="000000"/>
                </a:solidFill>
              </a:rPr>
              <a:t>Postfix notation is a linear representation of a syntax tree.</a:t>
            </a:r>
            <a:endParaRPr sz="1200">
              <a:solidFill>
                <a:srgbClr val="000000"/>
              </a:solidFill>
            </a:endParaRPr>
          </a:p>
          <a:p>
            <a:pPr indent="-304800" lvl="0" marL="457200" rtl="0" algn="l">
              <a:lnSpc>
                <a:spcPct val="156250"/>
              </a:lnSpc>
              <a:spcBef>
                <a:spcPts val="0"/>
              </a:spcBef>
              <a:spcAft>
                <a:spcPts val="0"/>
              </a:spcAft>
              <a:buClr>
                <a:srgbClr val="000000"/>
              </a:buClr>
              <a:buSzPts val="1200"/>
              <a:buChar char="●"/>
            </a:pPr>
            <a:r>
              <a:rPr lang="en" sz="1200">
                <a:solidFill>
                  <a:srgbClr val="000000"/>
                </a:solidFill>
              </a:rPr>
              <a:t>In the postfix notation, any expression can be written unambiguously without parentheses.</a:t>
            </a:r>
            <a:endParaRPr sz="1200">
              <a:solidFill>
                <a:srgbClr val="000000"/>
              </a:solidFill>
            </a:endParaRPr>
          </a:p>
          <a:p>
            <a:pPr indent="-304800" lvl="0" marL="457200" rtl="0" algn="l">
              <a:lnSpc>
                <a:spcPct val="156250"/>
              </a:lnSpc>
              <a:spcBef>
                <a:spcPts val="0"/>
              </a:spcBef>
              <a:spcAft>
                <a:spcPts val="0"/>
              </a:spcAft>
              <a:buClr>
                <a:srgbClr val="000000"/>
              </a:buClr>
              <a:buSzPts val="1200"/>
              <a:buChar char="●"/>
            </a:pPr>
            <a:r>
              <a:rPr lang="en" sz="1200">
                <a:solidFill>
                  <a:srgbClr val="000000"/>
                </a:solidFill>
              </a:rPr>
              <a:t>The ordinary (infix) way of writing the sum of x and y is with operator in the middle: x * y. But in the postfix notation, we place the operator at the right end as xy *.</a:t>
            </a:r>
            <a:endParaRPr sz="1200">
              <a:solidFill>
                <a:srgbClr val="000000"/>
              </a:solidFill>
            </a:endParaRPr>
          </a:p>
          <a:p>
            <a:pPr indent="0" lvl="0" marL="457200" rtl="0" algn="l">
              <a:spcBef>
                <a:spcPts val="1200"/>
              </a:spcBef>
              <a:spcAft>
                <a:spcPts val="0"/>
              </a:spcAft>
              <a:buNone/>
            </a:pPr>
            <a:r>
              <a:t/>
            </a:r>
            <a:endParaRPr sz="13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 name="Google Shape;86;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b="1" lang="en" sz="1300">
                <a:solidFill>
                  <a:srgbClr val="000000"/>
                </a:solidFill>
                <a:highlight>
                  <a:srgbClr val="FFFFFF"/>
                </a:highlight>
                <a:latin typeface="Arial"/>
                <a:ea typeface="Arial"/>
                <a:cs typeface="Arial"/>
                <a:sym typeface="Arial"/>
              </a:rPr>
              <a:t>Infix expression:</a:t>
            </a:r>
            <a:r>
              <a:rPr lang="en" sz="1300">
                <a:solidFill>
                  <a:srgbClr val="000000"/>
                </a:solidFill>
                <a:highlight>
                  <a:srgbClr val="FFFFFF"/>
                </a:highlight>
                <a:latin typeface="Arial"/>
                <a:ea typeface="Arial"/>
                <a:cs typeface="Arial"/>
                <a:sym typeface="Arial"/>
              </a:rPr>
              <a:t> The expression of the form a op b. When an operator is in-between every pair of operands.</a:t>
            </a:r>
            <a:endParaRPr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 sz="1300">
                <a:solidFill>
                  <a:srgbClr val="000000"/>
                </a:solidFill>
                <a:highlight>
                  <a:srgbClr val="FFFFFF"/>
                </a:highlight>
                <a:latin typeface="Arial"/>
                <a:ea typeface="Arial"/>
                <a:cs typeface="Arial"/>
                <a:sym typeface="Arial"/>
              </a:rPr>
              <a:t>Postfix expression:</a:t>
            </a:r>
            <a:r>
              <a:rPr lang="en" sz="1300">
                <a:solidFill>
                  <a:srgbClr val="000000"/>
                </a:solidFill>
                <a:highlight>
                  <a:srgbClr val="FFFFFF"/>
                </a:highlight>
                <a:latin typeface="Arial"/>
                <a:ea typeface="Arial"/>
                <a:cs typeface="Arial"/>
                <a:sym typeface="Arial"/>
              </a:rPr>
              <a:t> The expression of the form a b op. When an operator is followed for every pair of operands.</a:t>
            </a:r>
            <a:endParaRPr sz="13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b="1" lang="en" sz="1300">
                <a:solidFill>
                  <a:srgbClr val="000000"/>
                </a:solidFill>
                <a:highlight>
                  <a:srgbClr val="FFFFFF"/>
                </a:highlight>
                <a:latin typeface="Arial"/>
                <a:ea typeface="Arial"/>
                <a:cs typeface="Arial"/>
                <a:sym typeface="Arial"/>
              </a:rPr>
              <a:t>Why postfix representation of the expression? </a:t>
            </a:r>
            <a:endParaRPr b="1"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The compiler scans the expression either from left to right or from right to left. </a:t>
            </a:r>
            <a:endParaRPr sz="13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 sz="1300">
                <a:solidFill>
                  <a:srgbClr val="000000"/>
                </a:solidFill>
                <a:highlight>
                  <a:srgbClr val="FFFFFF"/>
                </a:highlight>
                <a:latin typeface="Arial"/>
                <a:ea typeface="Arial"/>
                <a:cs typeface="Arial"/>
                <a:sym typeface="Arial"/>
              </a:rPr>
              <a:t>Consider the below expression: a op1 b op2 c op3 d </a:t>
            </a:r>
            <a:endParaRPr sz="13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 sz="1300">
                <a:solidFill>
                  <a:srgbClr val="000000"/>
                </a:solidFill>
                <a:highlight>
                  <a:srgbClr val="FFFFFF"/>
                </a:highlight>
                <a:latin typeface="Arial"/>
                <a:ea typeface="Arial"/>
                <a:cs typeface="Arial"/>
                <a:sym typeface="Arial"/>
              </a:rPr>
              <a:t>If op1 = +, op2 = *, op3 = +</a:t>
            </a:r>
            <a:endParaRPr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The compiler first scans the expression to evaluate the expression b * c, then again scans the expression to add a to it. The result is then added to d after another scan.</a:t>
            </a:r>
            <a:endParaRPr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The repeated scanning makes it very in-efficient. It is better to convert the expression to postfix(or prefix) form before evaluation.</a:t>
            </a:r>
            <a:endParaRPr sz="1300">
              <a:solidFill>
                <a:srgbClr val="000000"/>
              </a:solidFill>
              <a:highlight>
                <a:srgbClr val="FFFFFF"/>
              </a:highlight>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highlight>
                  <a:srgbClr val="FFFFFF"/>
                </a:highlight>
                <a:latin typeface="Arial"/>
                <a:ea typeface="Arial"/>
                <a:cs typeface="Arial"/>
                <a:sym typeface="Arial"/>
              </a:rPr>
              <a:t>The corresponding expression in postfix form is abc*+d+. The postfix expressions can be evaluated easily using a stack. </a:t>
            </a:r>
            <a:endParaRPr sz="1300">
              <a:solidFill>
                <a:srgbClr val="000000"/>
              </a:solidFill>
              <a:highlight>
                <a:srgbClr val="FFFFFF"/>
              </a:highlight>
              <a:latin typeface="Arial"/>
              <a:ea typeface="Arial"/>
              <a:cs typeface="Arial"/>
              <a:sym typeface="Arial"/>
            </a:endParaRPr>
          </a:p>
          <a:p>
            <a:pPr indent="0" lvl="0" marL="457200" rtl="0" algn="l">
              <a:lnSpc>
                <a:spcPct val="100000"/>
              </a:lnSpc>
              <a:spcBef>
                <a:spcPts val="873"/>
              </a:spcBef>
              <a:spcAft>
                <a:spcPts val="0"/>
              </a:spcAft>
              <a:buNone/>
            </a:pPr>
            <a:r>
              <a:t/>
            </a:r>
            <a:endParaRPr sz="1200">
              <a:solidFill>
                <a:srgbClr val="000000"/>
              </a:solidFill>
            </a:endParaRPr>
          </a:p>
          <a:p>
            <a:pPr indent="0" lvl="0" marL="457200" rtl="0" algn="l">
              <a:spcBef>
                <a:spcPts val="0"/>
              </a:spcBef>
              <a:spcAft>
                <a:spcPts val="0"/>
              </a:spcAft>
              <a:buNone/>
            </a:pPr>
            <a:r>
              <a:t/>
            </a:r>
            <a:endParaRPr sz="13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92" name="Google Shape;92;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Calibri"/>
              <a:buChar char="●"/>
            </a:pPr>
            <a:r>
              <a:rPr lang="en" sz="1300">
                <a:solidFill>
                  <a:srgbClr val="000000"/>
                </a:solidFill>
                <a:highlight>
                  <a:srgbClr val="FFFFFF"/>
                </a:highlight>
                <a:latin typeface="Calibri"/>
                <a:ea typeface="Calibri"/>
                <a:cs typeface="Calibri"/>
                <a:sym typeface="Calibri"/>
              </a:rPr>
              <a:t>As the operators are binary (we are not talking about unary operators here), so two operands are needed for each operator. </a:t>
            </a:r>
            <a:endParaRPr sz="1300">
              <a:solidFill>
                <a:srgbClr val="000000"/>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sz="1300">
              <a:solidFill>
                <a:srgbClr val="000000"/>
              </a:solidFill>
              <a:highlight>
                <a:srgbClr val="FFFFFF"/>
              </a:highlight>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lang="en" sz="1300">
                <a:solidFill>
                  <a:srgbClr val="000000"/>
                </a:solidFill>
                <a:highlight>
                  <a:srgbClr val="FFFFFF"/>
                </a:highlight>
                <a:latin typeface="Calibri"/>
                <a:ea typeface="Calibri"/>
                <a:cs typeface="Calibri"/>
                <a:sym typeface="Calibri"/>
              </a:rPr>
              <a:t>The nature of these operators is not affected in the postfix form i.e. the plus operator (+) will apply on two operands. </a:t>
            </a:r>
            <a:endParaRPr sz="1300">
              <a:solidFill>
                <a:srgbClr val="000000"/>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sz="1300">
              <a:solidFill>
                <a:srgbClr val="000000"/>
              </a:solidFill>
              <a:highlight>
                <a:srgbClr val="FFFFFF"/>
              </a:highlight>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lang="en" sz="1300">
                <a:solidFill>
                  <a:srgbClr val="000000"/>
                </a:solidFill>
                <a:highlight>
                  <a:srgbClr val="FFFFFF"/>
                </a:highlight>
                <a:latin typeface="Calibri"/>
                <a:ea typeface="Calibri"/>
                <a:cs typeface="Calibri"/>
                <a:sym typeface="Calibri"/>
              </a:rPr>
              <a:t>Each time we read an operand, we will push it on the stack. </a:t>
            </a:r>
            <a:endParaRPr sz="1300">
              <a:solidFill>
                <a:srgbClr val="000000"/>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sz="1300">
              <a:solidFill>
                <a:srgbClr val="000000"/>
              </a:solidFill>
              <a:highlight>
                <a:srgbClr val="FFFFFF"/>
              </a:highlight>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lang="en" sz="1300">
                <a:solidFill>
                  <a:srgbClr val="000000"/>
                </a:solidFill>
                <a:highlight>
                  <a:srgbClr val="FFFFFF"/>
                </a:highlight>
                <a:latin typeface="Calibri"/>
                <a:ea typeface="Calibri"/>
                <a:cs typeface="Calibri"/>
                <a:sym typeface="Calibri"/>
              </a:rPr>
              <a:t>We are going to evaluate the postfix expression with the help of stack.</a:t>
            </a:r>
            <a:endParaRPr sz="1300">
              <a:solidFill>
                <a:srgbClr val="000000"/>
              </a:solidFill>
              <a:highlight>
                <a:srgbClr val="FFFFFF"/>
              </a:highlight>
              <a:latin typeface="Calibri"/>
              <a:ea typeface="Calibri"/>
              <a:cs typeface="Calibri"/>
              <a:sym typeface="Calibri"/>
            </a:endParaRPr>
          </a:p>
          <a:p>
            <a:pPr indent="0" lvl="0" marL="457200" rtl="0" algn="l">
              <a:spcBef>
                <a:spcPts val="0"/>
              </a:spcBef>
              <a:spcAft>
                <a:spcPts val="0"/>
              </a:spcAft>
              <a:buNone/>
            </a:pPr>
            <a:r>
              <a:t/>
            </a:r>
            <a:endParaRPr sz="1300">
              <a:solidFill>
                <a:srgbClr val="000000"/>
              </a:solidFill>
              <a:highlight>
                <a:srgbClr val="FFFFFF"/>
              </a:highlight>
              <a:latin typeface="Calibri"/>
              <a:ea typeface="Calibri"/>
              <a:cs typeface="Calibri"/>
              <a:sym typeface="Calibri"/>
            </a:endParaRPr>
          </a:p>
          <a:p>
            <a:pPr indent="-311150" lvl="0" marL="457200" rtl="0" algn="l">
              <a:spcBef>
                <a:spcPts val="0"/>
              </a:spcBef>
              <a:spcAft>
                <a:spcPts val="0"/>
              </a:spcAft>
              <a:buClr>
                <a:srgbClr val="000000"/>
              </a:buClr>
              <a:buSzPts val="1300"/>
              <a:buFont typeface="Calibri"/>
              <a:buChar char="●"/>
            </a:pPr>
            <a:r>
              <a:rPr lang="en" sz="1300">
                <a:solidFill>
                  <a:srgbClr val="000000"/>
                </a:solidFill>
                <a:highlight>
                  <a:srgbClr val="FFFFFF"/>
                </a:highlight>
                <a:latin typeface="Calibri"/>
                <a:ea typeface="Calibri"/>
                <a:cs typeface="Calibri"/>
                <a:sym typeface="Calibri"/>
              </a:rPr>
              <a:t>After reaching an operator, we pop the two operands from the top of the stack, apply the operator and push the result back on the stack.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 Description - 1</a:t>
            </a:r>
            <a:endParaRPr/>
          </a:p>
        </p:txBody>
      </p:sp>
      <p:sp>
        <p:nvSpPr>
          <p:cNvPr id="98" name="Google Shape;98;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3239"/>
                </a:solidFill>
                <a:highlight>
                  <a:srgbClr val="FFFFFF"/>
                </a:highlight>
                <a:latin typeface="Arial"/>
                <a:ea typeface="Arial"/>
                <a:cs typeface="Arial"/>
                <a:sym typeface="Arial"/>
              </a:rPr>
              <a:t>Algorithm</a:t>
            </a:r>
            <a:r>
              <a:rPr lang="en" sz="1300">
                <a:solidFill>
                  <a:srgbClr val="273239"/>
                </a:solidFill>
                <a:highlight>
                  <a:srgbClr val="FFFFFF"/>
                </a:highlight>
                <a:latin typeface="Arial"/>
                <a:ea typeface="Arial"/>
                <a:cs typeface="Arial"/>
                <a:sym typeface="Arial"/>
              </a:rPr>
              <a:t>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1.</a:t>
            </a:r>
            <a:r>
              <a:rPr lang="en" sz="1300">
                <a:solidFill>
                  <a:srgbClr val="273239"/>
                </a:solidFill>
                <a:highlight>
                  <a:srgbClr val="FFFFFF"/>
                </a:highlight>
                <a:latin typeface="Arial"/>
                <a:ea typeface="Arial"/>
                <a:cs typeface="Arial"/>
                <a:sym typeface="Arial"/>
              </a:rPr>
              <a:t> Scan the infix expression from left to right.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2.</a:t>
            </a:r>
            <a:r>
              <a:rPr lang="en" sz="1300">
                <a:solidFill>
                  <a:srgbClr val="273239"/>
                </a:solidFill>
                <a:highlight>
                  <a:srgbClr val="FFFFFF"/>
                </a:highlight>
                <a:latin typeface="Arial"/>
                <a:ea typeface="Arial"/>
                <a:cs typeface="Arial"/>
                <a:sym typeface="Arial"/>
              </a:rPr>
              <a:t> If the scanned character is an operand, output it.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3. </a:t>
            </a:r>
            <a:r>
              <a:rPr lang="en" sz="1300">
                <a:solidFill>
                  <a:srgbClr val="273239"/>
                </a:solidFill>
                <a:highlight>
                  <a:srgbClr val="FFFFFF"/>
                </a:highlight>
                <a:latin typeface="Arial"/>
                <a:ea typeface="Arial"/>
                <a:cs typeface="Arial"/>
                <a:sym typeface="Arial"/>
              </a:rPr>
              <a:t>Else,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      1</a:t>
            </a:r>
            <a:r>
              <a:rPr lang="en" sz="1300">
                <a:solidFill>
                  <a:srgbClr val="273239"/>
                </a:solidFill>
                <a:highlight>
                  <a:srgbClr val="FFFFFF"/>
                </a:highlight>
                <a:latin typeface="Arial"/>
                <a:ea typeface="Arial"/>
                <a:cs typeface="Arial"/>
                <a:sym typeface="Arial"/>
              </a:rPr>
              <a:t> If the precedence and associativity of the scanned operator is greater than the precedence and associativity of the operator in the stack(or the stack is empty or the stack contains a ‘(‘ ), push it.</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lang="en" sz="1300">
                <a:solidFill>
                  <a:srgbClr val="273239"/>
                </a:solidFill>
                <a:highlight>
                  <a:srgbClr val="FFFFFF"/>
                </a:highlight>
                <a:latin typeface="Arial"/>
                <a:ea typeface="Arial"/>
                <a:cs typeface="Arial"/>
                <a:sym typeface="Arial"/>
              </a:rPr>
              <a:t>      </a:t>
            </a:r>
            <a:r>
              <a:rPr b="1" lang="en" sz="1300">
                <a:solidFill>
                  <a:srgbClr val="273239"/>
                </a:solidFill>
                <a:highlight>
                  <a:srgbClr val="FFFFFF"/>
                </a:highlight>
                <a:latin typeface="Arial"/>
                <a:ea typeface="Arial"/>
                <a:cs typeface="Arial"/>
                <a:sym typeface="Arial"/>
              </a:rPr>
              <a:t>2 </a:t>
            </a:r>
            <a:r>
              <a:rPr lang="en" sz="1300">
                <a:solidFill>
                  <a:srgbClr val="273239"/>
                </a:solidFill>
                <a:highlight>
                  <a:srgbClr val="FFFFFF"/>
                </a:highlight>
                <a:latin typeface="Arial"/>
                <a:ea typeface="Arial"/>
                <a:cs typeface="Arial"/>
                <a:sym typeface="Arial"/>
              </a:rPr>
              <a:t>‘^’ operator is right associative and other operators like ‘+’,’-‘,’*’ and ‘/’ are left associative. Check especially for a condition when both top of the operator stack and scanned operator are ‘^’. In this condition the precedence of scanned operator is higher due to it’s right associativity. So it will be pushed in the operator stack. In all the other cases when the top of operator stack is same as scanned operator we will pop the operator from the stack because of left associativity due to which the scanned operator has less precedence.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      </a:t>
            </a:r>
            <a:endParaRPr b="1" sz="1600"/>
          </a:p>
          <a:p>
            <a:pPr indent="0" lvl="0" marL="457200" rtl="0" algn="l">
              <a:spcBef>
                <a:spcPts val="800"/>
              </a:spcBef>
              <a:spcAft>
                <a:spcPts val="0"/>
              </a:spcAft>
              <a:buNone/>
            </a:pPr>
            <a:r>
              <a:t/>
            </a:r>
            <a:endParaRPr b="1"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 Description - 2</a:t>
            </a:r>
            <a:endParaRPr/>
          </a:p>
        </p:txBody>
      </p:sp>
      <p:sp>
        <p:nvSpPr>
          <p:cNvPr id="104" name="Google Shape;104;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73239"/>
                </a:solidFill>
                <a:highlight>
                  <a:srgbClr val="FFFFFF"/>
                </a:highlight>
                <a:latin typeface="Arial"/>
                <a:ea typeface="Arial"/>
                <a:cs typeface="Arial"/>
                <a:sym typeface="Arial"/>
              </a:rPr>
              <a:t>Algorithm contd.</a:t>
            </a:r>
            <a:endParaRPr b="1"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3</a:t>
            </a:r>
            <a:r>
              <a:rPr lang="en" sz="1300">
                <a:solidFill>
                  <a:srgbClr val="273239"/>
                </a:solidFill>
                <a:highlight>
                  <a:srgbClr val="FFFFFF"/>
                </a:highlight>
                <a:latin typeface="Arial"/>
                <a:ea typeface="Arial"/>
                <a:cs typeface="Arial"/>
                <a:sym typeface="Arial"/>
              </a:rPr>
              <a:t> Else, Pop all the operators from the stack which are greater than or equal to in precedence than that of the scanned operator. After doing that Push the scanned operator to the stack. (If you encounter parenthesis while popping then stop there and push the scanned operator in the stack.)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4.</a:t>
            </a:r>
            <a:r>
              <a:rPr lang="en" sz="1300">
                <a:solidFill>
                  <a:srgbClr val="273239"/>
                </a:solidFill>
                <a:highlight>
                  <a:srgbClr val="FFFFFF"/>
                </a:highlight>
                <a:latin typeface="Arial"/>
                <a:ea typeface="Arial"/>
                <a:cs typeface="Arial"/>
                <a:sym typeface="Arial"/>
              </a:rPr>
              <a:t> If the scanned character is an ‘(‘, push it to the stack.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5.</a:t>
            </a:r>
            <a:r>
              <a:rPr lang="en" sz="1300">
                <a:solidFill>
                  <a:srgbClr val="273239"/>
                </a:solidFill>
                <a:highlight>
                  <a:srgbClr val="FFFFFF"/>
                </a:highlight>
                <a:latin typeface="Arial"/>
                <a:ea typeface="Arial"/>
                <a:cs typeface="Arial"/>
                <a:sym typeface="Arial"/>
              </a:rPr>
              <a:t> If the scanned character is an ‘)’, pop the stack and output it until a ‘(‘ is encountered, and discard both the parenthesis.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6.</a:t>
            </a:r>
            <a:r>
              <a:rPr lang="en" sz="1300">
                <a:solidFill>
                  <a:srgbClr val="273239"/>
                </a:solidFill>
                <a:highlight>
                  <a:srgbClr val="FFFFFF"/>
                </a:highlight>
                <a:latin typeface="Arial"/>
                <a:ea typeface="Arial"/>
                <a:cs typeface="Arial"/>
                <a:sym typeface="Arial"/>
              </a:rPr>
              <a:t> Repeat steps 2-6 until infix expression is scanned.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7.</a:t>
            </a:r>
            <a:r>
              <a:rPr lang="en" sz="1300">
                <a:solidFill>
                  <a:srgbClr val="273239"/>
                </a:solidFill>
                <a:highlight>
                  <a:srgbClr val="FFFFFF"/>
                </a:highlight>
                <a:latin typeface="Arial"/>
                <a:ea typeface="Arial"/>
                <a:cs typeface="Arial"/>
                <a:sym typeface="Arial"/>
              </a:rPr>
              <a:t> Print the output </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8. </a:t>
            </a:r>
            <a:r>
              <a:rPr lang="en" sz="1300">
                <a:solidFill>
                  <a:srgbClr val="273239"/>
                </a:solidFill>
                <a:highlight>
                  <a:srgbClr val="FFFFFF"/>
                </a:highlight>
                <a:latin typeface="Arial"/>
                <a:ea typeface="Arial"/>
                <a:cs typeface="Arial"/>
                <a:sym typeface="Arial"/>
              </a:rPr>
              <a:t>Pop and output from the stack until it is not empty.</a:t>
            </a:r>
            <a:endParaRPr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t/>
            </a:r>
            <a:endParaRPr b="1" sz="1300">
              <a:solidFill>
                <a:srgbClr val="273239"/>
              </a:solidFill>
              <a:highlight>
                <a:srgbClr val="FFFFFF"/>
              </a:highlight>
              <a:latin typeface="Arial"/>
              <a:ea typeface="Arial"/>
              <a:cs typeface="Arial"/>
              <a:sym typeface="Arial"/>
            </a:endParaRPr>
          </a:p>
          <a:p>
            <a:pPr indent="0" lvl="0" marL="0" rtl="0" algn="l">
              <a:spcBef>
                <a:spcPts val="800"/>
              </a:spcBef>
              <a:spcAft>
                <a:spcPts val="0"/>
              </a:spcAft>
              <a:buNone/>
            </a:pPr>
            <a:r>
              <a:rPr b="1" lang="en" sz="1300">
                <a:solidFill>
                  <a:srgbClr val="273239"/>
                </a:solidFill>
                <a:highlight>
                  <a:srgbClr val="FFFFFF"/>
                </a:highlight>
                <a:latin typeface="Arial"/>
                <a:ea typeface="Arial"/>
                <a:cs typeface="Arial"/>
                <a:sym typeface="Arial"/>
              </a:rPr>
              <a:t>      </a:t>
            </a:r>
            <a:endParaRPr b="1" sz="1600"/>
          </a:p>
          <a:p>
            <a:pPr indent="0" lvl="0" marL="457200" rtl="0" algn="l">
              <a:spcBef>
                <a:spcPts val="800"/>
              </a:spcBef>
              <a:spcAft>
                <a:spcPts val="0"/>
              </a:spcAft>
              <a:buNone/>
            </a:pPr>
            <a:r>
              <a:t/>
            </a:r>
            <a:endParaRPr b="1"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 Description - 3</a:t>
            </a:r>
            <a:endParaRPr/>
          </a:p>
        </p:txBody>
      </p:sp>
      <p:sp>
        <p:nvSpPr>
          <p:cNvPr id="110" name="Google Shape;110;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C</a:t>
            </a:r>
            <a:r>
              <a:rPr b="1" lang="en"/>
              <a:t>ode</a:t>
            </a:r>
            <a:endParaRPr b="1"/>
          </a:p>
        </p:txBody>
      </p:sp>
      <p:pic>
        <p:nvPicPr>
          <p:cNvPr id="111" name="Google Shape;111;p20"/>
          <p:cNvPicPr preferRelativeResize="0"/>
          <p:nvPr/>
        </p:nvPicPr>
        <p:blipFill rotWithShape="1">
          <a:blip r:embed="rId3">
            <a:alphaModFix/>
          </a:blip>
          <a:srcRect b="20526" l="18603" r="29081" t="7953"/>
          <a:stretch/>
        </p:blipFill>
        <p:spPr>
          <a:xfrm>
            <a:off x="2180025" y="2100725"/>
            <a:ext cx="4783949" cy="3678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Module Description - 4</a:t>
            </a:r>
            <a:endParaRPr/>
          </a:p>
        </p:txBody>
      </p:sp>
      <p:sp>
        <p:nvSpPr>
          <p:cNvPr id="117" name="Google Shape;117;p21"/>
          <p:cNvSpPr txBox="1"/>
          <p:nvPr>
            <p:ph idx="1" type="body"/>
          </p:nvPr>
        </p:nvSpPr>
        <p:spPr>
          <a:xfrm>
            <a:off x="471900" y="1919075"/>
            <a:ext cx="8222100" cy="2710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a:p>
            <a:pPr indent="0" lvl="0" marL="457200" rtl="0" algn="l">
              <a:spcBef>
                <a:spcPts val="0"/>
              </a:spcBef>
              <a:spcAft>
                <a:spcPts val="0"/>
              </a:spcAft>
              <a:buNone/>
            </a:pPr>
            <a:r>
              <a:t/>
            </a:r>
            <a:endParaRPr b="1"/>
          </a:p>
        </p:txBody>
      </p:sp>
      <p:pic>
        <p:nvPicPr>
          <p:cNvPr id="118" name="Google Shape;118;p21"/>
          <p:cNvPicPr preferRelativeResize="0"/>
          <p:nvPr/>
        </p:nvPicPr>
        <p:blipFill rotWithShape="1">
          <a:blip r:embed="rId3">
            <a:alphaModFix/>
          </a:blip>
          <a:srcRect b="9998" l="19042" r="22347" t="72405"/>
          <a:stretch/>
        </p:blipFill>
        <p:spPr>
          <a:xfrm>
            <a:off x="571088" y="2286000"/>
            <a:ext cx="8023723" cy="2343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